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5" r:id="rId2"/>
    <p:sldId id="309" r:id="rId3"/>
    <p:sldId id="268" r:id="rId4"/>
    <p:sldId id="280" r:id="rId5"/>
    <p:sldId id="296" r:id="rId6"/>
    <p:sldId id="256" r:id="rId7"/>
    <p:sldId id="311" r:id="rId8"/>
    <p:sldId id="257" r:id="rId9"/>
    <p:sldId id="299" r:id="rId10"/>
    <p:sldId id="297" r:id="rId11"/>
    <p:sldId id="310" r:id="rId12"/>
    <p:sldId id="300" r:id="rId13"/>
    <p:sldId id="312" r:id="rId14"/>
    <p:sldId id="315" r:id="rId15"/>
    <p:sldId id="313" r:id="rId16"/>
    <p:sldId id="314" r:id="rId17"/>
    <p:sldId id="316" r:id="rId18"/>
    <p:sldId id="317" r:id="rId19"/>
    <p:sldId id="318" r:id="rId20"/>
    <p:sldId id="319" r:id="rId21"/>
    <p:sldId id="320" r:id="rId22"/>
    <p:sldId id="321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3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424C8-1FE3-4BB7-93EC-5F6E5462D6CC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627BA-D615-495D-90AA-90C1E8E95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50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56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025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6333F0-4407-4754-ACB9-102F45AE532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19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232661-0B27-442C-84A6-949FE18D9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135825-ED5A-4C3B-9799-3A74A677A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C14BC2-18BD-447D-ABDC-DBD13B72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907CB2-2645-40BE-ACF6-9EEF1DFA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07C2B6-C4CF-447C-9E18-711C602A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0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F6D73-A2AF-4629-A842-700FC5A22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469533-1BEA-4540-B65A-3C6AC5C19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25D4D0-E09C-49D9-B8DF-DACB5A91A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CD22F-DBB3-462B-A2A5-EB44A048B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CFD18A-A2E0-43D8-B03E-3014CB74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92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B8D24-D400-47B6-955F-8C7555F8E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3DE2E9-4B74-4316-81AB-54ABC2DDF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DEEB4F-0057-431F-AB55-870336B0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3D55D9-658E-4B27-88F4-125528087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B39C56-9885-4BF2-9DAA-DC2F0905B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87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F246B-4D99-4791-B41D-24FC4B1C9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4A445F-0B17-46CF-9DA8-0DD43FFD2E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0B2561-0D1D-4AA4-8E04-FBC1F4222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3EAB39-40D9-4376-9FA3-2200AE2C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1C229A-71EA-4DC9-B273-204248EBD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D8B5DE-4158-4117-ACC9-566491406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785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EE6E8-2478-4069-AC16-8B780DF9D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1D00A9-F9B9-4325-BA0E-17DF5D729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6A23E7-2AF1-46F6-8017-2D64E25FF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9B661A-18E5-4B59-A24D-237E326A5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6B5989-D18E-4045-AA39-A89A3E008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D506E48-7417-463C-A797-FEB0876A2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1B480C7-DB32-4718-B6B3-9A34BB48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A8E445B-78FA-4B8E-B464-21EEB22FA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DC11B-A1D6-4B85-91C0-C0D1D49D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EF421B-6405-4F5C-BD19-7EA0D0A18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B65B71-CAA0-4F68-A05D-CBC5D2E9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A8AE2A-687D-48B3-B456-9B740CD76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9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94ED65B-5E17-4B9D-A59B-077BED336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6330C03-12C1-4FA2-AF0B-64D25A724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1F8EB3-03AD-4D58-82C9-87C5C100F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066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880FF-D6D9-4E46-8727-BCCD5501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C5A355-0342-43E4-96F8-B414854D5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3AE1E1-EA8C-40CC-9E82-155AD546E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DEB9D7-87E9-4ACB-B1A1-B22A21075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3DF44C-E73E-41A1-A133-93170BBE4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3E3E2A-B34B-415F-AFCF-193DC38D0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865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32536-AB22-4FC9-BD7E-14CC836E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3EB5723-6031-46AD-B4D0-37FC9100BC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33824B-1D6E-492D-A032-6E5E976C4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80D2E1-C10C-4130-9E0D-1551A57B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28921B-4854-432B-9A9A-3E3756CD1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E768C5-D98F-400F-8685-745F7C51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0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D5AB1-FC09-4DD7-8F54-DDE0137EB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5D6EA7-C28B-422E-8321-0D39C0276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BE5665-864A-4B6D-B00E-2D1D78E85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F92828-3933-45BB-ACCF-A9A9F6D8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8579EE-44A8-47BE-805D-70288D58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3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9B708C-3FA2-4EDB-B498-B90CCD2D3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CC5C44-97F1-42F3-8E76-B2D6A488C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C9BDFF-E978-4860-9ED8-D3B0E7703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02A43E-064F-4DC9-B9C5-4B5E5C321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D68745-0B2E-427C-9E8C-2A0B29794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81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5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3395B-FDA5-4453-B9AF-D2888AE0C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F34D6-DD54-4DBF-9A34-3D6680B23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3389CB-3C79-4F98-A78B-6FB2FBFA8C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1360B-11A6-4D2C-AF1F-BFD7BF0EC5A1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384A1D-597E-4CA3-9F85-7D4315A44C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CE1BF-2F51-4A8E-85E9-3C28A663C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85FA3-C03D-406E-9E3E-F22D3D97B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82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earningapps.org/display?v=pho7om4w325" TargetMode="Externa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B13E65-4F73-40C6-803B-AF7B31BC1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917" y="494890"/>
            <a:ext cx="494416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0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5B2941A-2369-4892-9370-65CF329B4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428625"/>
            <a:ext cx="600075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73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8513244-953E-4FC4-9399-99C6D34E6CD5}"/>
              </a:ext>
            </a:extLst>
          </p:cNvPr>
          <p:cNvSpPr/>
          <p:nvPr/>
        </p:nvSpPr>
        <p:spPr>
          <a:xfrm>
            <a:off x="3060440" y="111966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 и Карлсон, который живёт на крыше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3249821-2DB2-49C8-89C9-2A9734E90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455" b="89942" l="10000" r="90000">
                        <a14:foregroundMark x1="42750" y1="8455" x2="42750" y2="8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3875" y="1838324"/>
            <a:ext cx="5209592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28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29752A1-7E8C-44FD-9B4F-5E38FD73996B}"/>
              </a:ext>
            </a:extLst>
          </p:cNvPr>
          <p:cNvSpPr txBox="1"/>
          <p:nvPr/>
        </p:nvSpPr>
        <p:spPr>
          <a:xfrm>
            <a:off x="9629775" y="6376702"/>
            <a:ext cx="2206486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Астрид Линдгрен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365A664-2255-4F90-8C05-3EA066B7D094}"/>
              </a:ext>
            </a:extLst>
          </p:cNvPr>
          <p:cNvSpPr/>
          <p:nvPr/>
        </p:nvSpPr>
        <p:spPr>
          <a:xfrm>
            <a:off x="6229350" y="695325"/>
            <a:ext cx="3755182" cy="850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 и Карлсон, который живёт на крыше</a:t>
            </a:r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36FA25F4-5F82-4021-9CE3-015B128BB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7" b="96167" l="4167" r="94500">
                        <a14:foregroundMark x1="37667" y1="14167" x2="24500" y2="32000"/>
                        <a14:foregroundMark x1="24500" y1="32000" x2="20333" y2="47833"/>
                        <a14:foregroundMark x1="20333" y1="47833" x2="20667" y2="50000"/>
                        <a14:foregroundMark x1="29000" y1="77667" x2="18000" y2="62167"/>
                        <a14:foregroundMark x1="18000" y1="62167" x2="15167" y2="45333"/>
                        <a14:foregroundMark x1="15167" y1="45333" x2="17167" y2="31833"/>
                        <a14:foregroundMark x1="17167" y1="31833" x2="36500" y2="13667"/>
                        <a14:foregroundMark x1="36500" y1="13667" x2="45833" y2="11000"/>
                        <a14:foregroundMark x1="45833" y1="11000" x2="55833" y2="13000"/>
                        <a14:foregroundMark x1="55833" y1="13000" x2="62167" y2="20333"/>
                        <a14:foregroundMark x1="62167" y1="20333" x2="81333" y2="29667"/>
                        <a14:foregroundMark x1="81333" y1="29667" x2="86833" y2="59500"/>
                        <a14:foregroundMark x1="86833" y1="59500" x2="83667" y2="74833"/>
                        <a14:foregroundMark x1="83667" y1="74833" x2="74000" y2="86000"/>
                        <a14:foregroundMark x1="74000" y1="86000" x2="59833" y2="91333"/>
                        <a14:foregroundMark x1="59833" y1="91333" x2="46833" y2="88833"/>
                        <a14:foregroundMark x1="46833" y1="88833" x2="42167" y2="81333"/>
                        <a14:foregroundMark x1="42167" y1="81333" x2="30500" y2="82833"/>
                        <a14:foregroundMark x1="30500" y1="82833" x2="29500" y2="82000"/>
                        <a14:foregroundMark x1="18000" y1="80167" x2="12667" y2="57167"/>
                        <a14:foregroundMark x1="12667" y1="57167" x2="20167" y2="30000"/>
                        <a14:foregroundMark x1="20167" y1="30000" x2="36333" y2="7000"/>
                        <a14:foregroundMark x1="29500" y1="10667" x2="12833" y2="32000"/>
                        <a14:foregroundMark x1="9167" y1="37833" x2="13167" y2="58333"/>
                        <a14:foregroundMark x1="13167" y1="58333" x2="13667" y2="59000"/>
                        <a14:foregroundMark x1="19167" y1="80833" x2="50500" y2="86167"/>
                        <a14:foregroundMark x1="50500" y1="86167" x2="52000" y2="86000"/>
                        <a14:foregroundMark x1="81833" y1="79833" x2="64167" y2="92500"/>
                        <a14:foregroundMark x1="85500" y1="67167" x2="90667" y2="58333"/>
                        <a14:foregroundMark x1="90667" y1="58333" x2="91500" y2="43500"/>
                        <a14:foregroundMark x1="83500" y1="21333" x2="56667" y2="8167"/>
                        <a14:foregroundMark x1="56667" y1="8167" x2="53667" y2="7500"/>
                        <a14:foregroundMark x1="40000" y1="7667" x2="53667" y2="7167"/>
                        <a14:foregroundMark x1="53667" y1="7167" x2="70000" y2="11000"/>
                        <a14:foregroundMark x1="55000" y1="5167" x2="46333" y2="6500"/>
                        <a14:foregroundMark x1="21167" y1="18500" x2="9500" y2="46667"/>
                        <a14:foregroundMark x1="9500" y1="46667" x2="9000" y2="57667"/>
                        <a14:foregroundMark x1="9000" y1="57667" x2="10833" y2="63833"/>
                        <a14:foregroundMark x1="12333" y1="73000" x2="7500" y2="46333"/>
                        <a14:foregroundMark x1="7500" y1="46333" x2="10000" y2="34500"/>
                        <a14:foregroundMark x1="33500" y1="89667" x2="52667" y2="88500"/>
                        <a14:foregroundMark x1="52667" y1="88500" x2="53833" y2="88000"/>
                        <a14:foregroundMark x1="47000" y1="96167" x2="26500" y2="89167"/>
                        <a14:foregroundMark x1="26500" y1="89167" x2="20167" y2="84500"/>
                        <a14:foregroundMark x1="4167" y1="58833" x2="4167" y2="49000"/>
                        <a14:foregroundMark x1="4167" y1="49000" x2="4167" y2="49000"/>
                        <a14:foregroundMark x1="94148" y1="56333" x2="94500" y2="64167"/>
                        <a14:foregroundMark x1="94118" y1="55667" x2="94148" y2="56333"/>
                        <a14:foregroundMark x1="93167" y1="34500" x2="94118" y2="55667"/>
                        <a14:backgroundMark x1="97667" y1="44333" x2="97667" y2="44333"/>
                        <a14:backgroundMark x1="97667" y1="45333" x2="97667" y2="45333"/>
                        <a14:backgroundMark x1="97667" y1="46167" x2="97667" y2="46167"/>
                        <a14:backgroundMark x1="98000" y1="56333" x2="98000" y2="56333"/>
                        <a14:backgroundMark x1="97500" y1="56333" x2="97500" y2="56333"/>
                        <a14:backgroundMark x1="97667" y1="55667" x2="97667" y2="5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073" y="2047875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97FA9671-6663-4420-B0EF-1B7444425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00" b="93750" l="10000" r="90000">
                        <a14:foregroundMark x1="37778" y1="1000" x2="39778" y2="9250"/>
                        <a14:foregroundMark x1="39778" y1="9250" x2="39667" y2="10000"/>
                        <a14:foregroundMark x1="39556" y1="4625" x2="32333" y2="4500"/>
                        <a14:foregroundMark x1="54889" y1="25375" x2="64667" y2="37250"/>
                        <a14:foregroundMark x1="64667" y1="37250" x2="68556" y2="39125"/>
                        <a14:foregroundMark x1="75333" y1="32000" x2="68222" y2="40000"/>
                        <a14:foregroundMark x1="68222" y1="40000" x2="53000" y2="43375"/>
                        <a14:foregroundMark x1="74444" y1="55250" x2="80111" y2="48125"/>
                        <a14:foregroundMark x1="80111" y1="48125" x2="84111" y2="35500"/>
                        <a14:foregroundMark x1="84111" y1="54875" x2="77111" y2="62250"/>
                        <a14:foregroundMark x1="77111" y1="62250" x2="74444" y2="62250"/>
                        <a14:foregroundMark x1="83333" y1="59750" x2="75667" y2="63250"/>
                        <a14:foregroundMark x1="83778" y1="62375" x2="86222" y2="55375"/>
                        <a14:foregroundMark x1="19000" y1="91125" x2="30889" y2="89125"/>
                        <a14:foregroundMark x1="13778" y1="93750" x2="15222" y2="93375"/>
                        <a14:foregroundMark x1="19889" y1="87000" x2="19889" y2="87000"/>
                        <a14:foregroundMark x1="37667" y1="62125" x2="20667" y2="54625"/>
                        <a14:foregroundMark x1="20667" y1="54625" x2="29444" y2="55500"/>
                        <a14:foregroundMark x1="29444" y1="55500" x2="33556" y2="47500"/>
                        <a14:foregroundMark x1="19667" y1="63250" x2="28556" y2="54000"/>
                        <a14:foregroundMark x1="16778" y1="69750" x2="21778" y2="82250"/>
                        <a14:foregroundMark x1="68667" y1="28000" x2="67667" y2="37000"/>
                        <a14:foregroundMark x1="57889" y1="47500" x2="57889" y2="47500"/>
                        <a14:foregroundMark x1="33556" y1="88250" x2="33556" y2="88250"/>
                        <a14:foregroundMark x1="33667" y1="90875" x2="33667" y2="90875"/>
                        <a14:foregroundMark x1="34222" y1="90250" x2="34222" y2="9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8610" y="-111966"/>
            <a:ext cx="7715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256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611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735CCA-D417-467F-A331-C37CAFD021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B6C846-A8AF-437E-82DC-DEDFDB6297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4D9AE2-3216-4BE8-8468-3541E8428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69" y="1122363"/>
            <a:ext cx="10561662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25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C5A517A5-D8F9-4481-BEE6-648342BC5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972" y="523875"/>
            <a:ext cx="7317065" cy="53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491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75FF65-E34A-4EE8-A0B8-FE19C95621D7}"/>
              </a:ext>
            </a:extLst>
          </p:cNvPr>
          <p:cNvSpPr txBox="1"/>
          <p:nvPr/>
        </p:nvSpPr>
        <p:spPr>
          <a:xfrm>
            <a:off x="1895474" y="2219325"/>
            <a:ext cx="10010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варенье              </a:t>
            </a:r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варене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D27DE591-1C02-413B-8B1B-31DECBD0B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29" b="93353" l="10000" r="90000">
                        <a14:foregroundMark x1="61071" y1="9010" x2="54643" y2="7829"/>
                        <a14:foregroundMark x1="54643" y1="7829" x2="44524" y2="9897"/>
                        <a14:foregroundMark x1="49881" y1="78287" x2="48810" y2="89660"/>
                        <a14:foregroundMark x1="48810" y1="93353" x2="48810" y2="933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220" y="390525"/>
            <a:ext cx="2535029" cy="204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31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9FA802-8728-4934-B3C7-5781287D90A1}"/>
              </a:ext>
            </a:extLst>
          </p:cNvPr>
          <p:cNvSpPr/>
          <p:nvPr/>
        </p:nvSpPr>
        <p:spPr>
          <a:xfrm>
            <a:off x="1552575" y="370671"/>
            <a:ext cx="9231229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«Разделительный мягкий знак»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1073425" y="2623931"/>
            <a:ext cx="57249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…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…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149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536713" y="2226365"/>
            <a:ext cx="109529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4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узнать новую функцию мягкого знака, научиться различать функции мягкого знака.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A3623C-64E5-47A1-8F50-66301CC871FE}"/>
              </a:ext>
            </a:extLst>
          </p:cNvPr>
          <p:cNvSpPr/>
          <p:nvPr/>
        </p:nvSpPr>
        <p:spPr>
          <a:xfrm>
            <a:off x="1552575" y="370671"/>
            <a:ext cx="9231229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«Разделительный мягкий знак»</a:t>
            </a:r>
          </a:p>
        </p:txBody>
      </p:sp>
    </p:spTree>
    <p:extLst>
      <p:ext uri="{BB962C8B-B14F-4D97-AF65-F5344CB8AC3E}">
        <p14:creationId xmlns:p14="http://schemas.microsoft.com/office/powerpoint/2010/main" val="429363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E54D05-18DB-46B4-AD63-32A99D4624F7}"/>
              </a:ext>
            </a:extLst>
          </p:cNvPr>
          <p:cNvSpPr/>
          <p:nvPr/>
        </p:nvSpPr>
        <p:spPr>
          <a:xfrm>
            <a:off x="3278755" y="4676082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функцию мягкого знака.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0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09190-8929-4963-9AE1-1487A62B1D9C}"/>
              </a:ext>
            </a:extLst>
          </p:cNvPr>
          <p:cNvSpPr/>
          <p:nvPr/>
        </p:nvSpPr>
        <p:spPr>
          <a:xfrm>
            <a:off x="3600450" y="195604"/>
            <a:ext cx="8367751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знать, зачем нужен разделительный мягкий знак?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46197-9247-483B-957D-0F4A8DFE9FB9}"/>
              </a:ext>
            </a:extLst>
          </p:cNvPr>
          <p:cNvSpPr/>
          <p:nvPr/>
        </p:nvSpPr>
        <p:spPr>
          <a:xfrm>
            <a:off x="756701" y="2259630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Научиться различать функции мягкого знака.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70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B4CD88-2718-48C2-8824-3EAB3999EF29}"/>
              </a:ext>
            </a:extLst>
          </p:cNvPr>
          <p:cNvSpPr/>
          <p:nvPr/>
        </p:nvSpPr>
        <p:spPr>
          <a:xfrm>
            <a:off x="3048000" y="4195132"/>
            <a:ext cx="8367751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знать, зачем нужен разделительный мягкий знак?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50BFD1-A7B2-419A-AEF0-5A9E577F079E}"/>
              </a:ext>
            </a:extLst>
          </p:cNvPr>
          <p:cNvSpPr/>
          <p:nvPr/>
        </p:nvSpPr>
        <p:spPr>
          <a:xfrm>
            <a:off x="4391608" y="2857211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Научиться различать функции мягкого знака.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B4A75C-1591-43F6-85CC-59EA0FE6F2AC}"/>
              </a:ext>
            </a:extLst>
          </p:cNvPr>
          <p:cNvSpPr/>
          <p:nvPr/>
        </p:nvSpPr>
        <p:spPr>
          <a:xfrm>
            <a:off x="2107180" y="5533053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функцию мягкого знака.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0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5ACA9F56-0789-4513-B9C0-E88F6DDBE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455" b="89942" l="10000" r="90000">
                        <a14:foregroundMark x1="42750" y1="8455" x2="42750" y2="8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69140" y="4362450"/>
            <a:ext cx="3254605" cy="276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374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B4CD88-2718-48C2-8824-3EAB3999EF29}"/>
              </a:ext>
            </a:extLst>
          </p:cNvPr>
          <p:cNvSpPr/>
          <p:nvPr/>
        </p:nvSpPr>
        <p:spPr>
          <a:xfrm>
            <a:off x="3048000" y="4195132"/>
            <a:ext cx="8367751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знать, зачем нужен разделительный мягкий знак?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50BFD1-A7B2-419A-AEF0-5A9E577F079E}"/>
              </a:ext>
            </a:extLst>
          </p:cNvPr>
          <p:cNvSpPr/>
          <p:nvPr/>
        </p:nvSpPr>
        <p:spPr>
          <a:xfrm>
            <a:off x="4391608" y="2857211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Научиться различать функции мягкого знака.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B4A75C-1591-43F6-85CC-59EA0FE6F2AC}"/>
              </a:ext>
            </a:extLst>
          </p:cNvPr>
          <p:cNvSpPr/>
          <p:nvPr/>
        </p:nvSpPr>
        <p:spPr>
          <a:xfrm>
            <a:off x="1516630" y="5520079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функцию мягкого знака.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0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AE6573EB-A661-4EBB-8EB6-75405A153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455" b="89942" l="10000" r="90000">
                        <a14:foregroundMark x1="42750" y1="8455" x2="42750" y2="8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1318" y="3048000"/>
            <a:ext cx="3254605" cy="276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583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61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B4CD88-2718-48C2-8824-3EAB3999EF29}"/>
              </a:ext>
            </a:extLst>
          </p:cNvPr>
          <p:cNvSpPr/>
          <p:nvPr/>
        </p:nvSpPr>
        <p:spPr>
          <a:xfrm>
            <a:off x="3048000" y="4195132"/>
            <a:ext cx="8367751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знать, зачем нужен разделительный мягкий знак?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hlinkClick r:id="rId2"/>
            <a:extLst>
              <a:ext uri="{FF2B5EF4-FFF2-40B4-BE49-F238E27FC236}">
                <a16:creationId xmlns:a16="http://schemas.microsoft.com/office/drawing/2014/main" id="{1E50BFD1-A7B2-419A-AEF0-5A9E577F079E}"/>
              </a:ext>
            </a:extLst>
          </p:cNvPr>
          <p:cNvSpPr/>
          <p:nvPr/>
        </p:nvSpPr>
        <p:spPr>
          <a:xfrm>
            <a:off x="4391608" y="2857211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Научиться различать функции мягкого знака.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B4A75C-1591-43F6-85CC-59EA0FE6F2AC}"/>
              </a:ext>
            </a:extLst>
          </p:cNvPr>
          <p:cNvSpPr/>
          <p:nvPr/>
        </p:nvSpPr>
        <p:spPr>
          <a:xfrm>
            <a:off x="2107180" y="5533053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функцию мягкого знака.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0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56C9C8BE-587C-4919-8AA2-AF533B334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55" b="89942" l="10000" r="90000">
                        <a14:foregroundMark x1="42750" y1="8455" x2="42750" y2="8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3393" y="1714500"/>
            <a:ext cx="3254605" cy="276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588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B4CD88-2718-48C2-8824-3EAB3999EF29}"/>
              </a:ext>
            </a:extLst>
          </p:cNvPr>
          <p:cNvSpPr/>
          <p:nvPr/>
        </p:nvSpPr>
        <p:spPr>
          <a:xfrm>
            <a:off x="3048000" y="4195132"/>
            <a:ext cx="8367751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знать, зачем нужен разделительный мягкий знак?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50BFD1-A7B2-419A-AEF0-5A9E577F079E}"/>
              </a:ext>
            </a:extLst>
          </p:cNvPr>
          <p:cNvSpPr/>
          <p:nvPr/>
        </p:nvSpPr>
        <p:spPr>
          <a:xfrm>
            <a:off x="4391608" y="2857211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Научиться различать функции мягкого знака.</a:t>
            </a:r>
            <a:endParaRPr lang="ru-RU" sz="2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B4A75C-1591-43F6-85CC-59EA0FE6F2AC}"/>
              </a:ext>
            </a:extLst>
          </p:cNvPr>
          <p:cNvSpPr/>
          <p:nvPr/>
        </p:nvSpPr>
        <p:spPr>
          <a:xfrm>
            <a:off x="2107180" y="5533053"/>
            <a:ext cx="7800392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Вспомнить функцию мягкого знака.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0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56C9C8BE-587C-4919-8AA2-AF533B334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455" b="89942" l="10000" r="90000">
                        <a14:foregroundMark x1="42750" y1="8455" x2="42750" y2="8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8000" y="371475"/>
            <a:ext cx="3254605" cy="276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11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8CDFDB-66CE-4D36-A25F-A7817C698417}"/>
              </a:ext>
            </a:extLst>
          </p:cNvPr>
          <p:cNvSpPr txBox="1"/>
          <p:nvPr/>
        </p:nvSpPr>
        <p:spPr>
          <a:xfrm>
            <a:off x="536713" y="2226365"/>
            <a:ext cx="109529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4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узнать новую функцию мягкого знака, научиться различать функции мягкого знака.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A3623C-64E5-47A1-8F50-66301CC871FE}"/>
              </a:ext>
            </a:extLst>
          </p:cNvPr>
          <p:cNvSpPr/>
          <p:nvPr/>
        </p:nvSpPr>
        <p:spPr>
          <a:xfrm>
            <a:off x="1552575" y="370671"/>
            <a:ext cx="9231229" cy="13249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«Разделительный мягкий знак»</a:t>
            </a:r>
          </a:p>
        </p:txBody>
      </p:sp>
    </p:spTree>
    <p:extLst>
      <p:ext uri="{BB962C8B-B14F-4D97-AF65-F5344CB8AC3E}">
        <p14:creationId xmlns:p14="http://schemas.microsoft.com/office/powerpoint/2010/main" val="3561838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017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50C6B0-4425-43DF-92C7-091ADBF06B24}"/>
              </a:ext>
            </a:extLst>
          </p:cNvPr>
          <p:cNvSpPr/>
          <p:nvPr/>
        </p:nvSpPr>
        <p:spPr>
          <a:xfrm>
            <a:off x="2609850" y="1933575"/>
            <a:ext cx="6305550" cy="4037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D4F5FD-C191-4B44-B2FA-F78862E2F984}"/>
              </a:ext>
            </a:extLst>
          </p:cNvPr>
          <p:cNvSpPr txBox="1"/>
          <p:nvPr/>
        </p:nvSpPr>
        <p:spPr>
          <a:xfrm>
            <a:off x="7439025" y="4401665"/>
            <a:ext cx="1952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FDB6CE-47D9-4115-BF22-FC93CA9B00DE}"/>
              </a:ext>
            </a:extLst>
          </p:cNvPr>
          <p:cNvSpPr txBox="1"/>
          <p:nvPr/>
        </p:nvSpPr>
        <p:spPr>
          <a:xfrm>
            <a:off x="3924300" y="2819400"/>
            <a:ext cx="29527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деньки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815EAB1-41F3-4F9E-9183-3AC117482796}"/>
              </a:ext>
            </a:extLst>
          </p:cNvPr>
          <p:cNvSpPr/>
          <p:nvPr/>
        </p:nvSpPr>
        <p:spPr>
          <a:xfrm>
            <a:off x="6029325" y="3243262"/>
            <a:ext cx="600075" cy="5048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C322D307-AAF7-4A12-BBAE-00F3C43271BE}"/>
              </a:ext>
            </a:extLst>
          </p:cNvPr>
          <p:cNvSpPr/>
          <p:nvPr/>
        </p:nvSpPr>
        <p:spPr>
          <a:xfrm>
            <a:off x="4067175" y="2895600"/>
            <a:ext cx="1390650" cy="619124"/>
          </a:xfrm>
          <a:prstGeom prst="arc">
            <a:avLst>
              <a:gd name="adj1" fmla="val 1058541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537E647-EAE6-4615-B147-8A47928D068B}"/>
              </a:ext>
            </a:extLst>
          </p:cNvPr>
          <p:cNvCxnSpPr>
            <a:cxnSpLocks/>
          </p:cNvCxnSpPr>
          <p:nvPr/>
        </p:nvCxnSpPr>
        <p:spPr>
          <a:xfrm flipV="1">
            <a:off x="5638800" y="2724150"/>
            <a:ext cx="238125" cy="519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1C1FABC-F6E9-4DEA-AF67-373139137EDB}"/>
              </a:ext>
            </a:extLst>
          </p:cNvPr>
          <p:cNvCxnSpPr>
            <a:cxnSpLocks/>
          </p:cNvCxnSpPr>
          <p:nvPr/>
        </p:nvCxnSpPr>
        <p:spPr>
          <a:xfrm>
            <a:off x="5876925" y="2724150"/>
            <a:ext cx="152400" cy="519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AA78610-E496-447D-8D4E-5979EE4719F7}"/>
              </a:ext>
            </a:extLst>
          </p:cNvPr>
          <p:cNvCxnSpPr>
            <a:cxnSpLocks/>
          </p:cNvCxnSpPr>
          <p:nvPr/>
        </p:nvCxnSpPr>
        <p:spPr>
          <a:xfrm>
            <a:off x="4000500" y="3843337"/>
            <a:ext cx="20288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7561677-3050-4005-AC3A-B927E0C1D870}"/>
              </a:ext>
            </a:extLst>
          </p:cNvPr>
          <p:cNvCxnSpPr/>
          <p:nvPr/>
        </p:nvCxnSpPr>
        <p:spPr>
          <a:xfrm>
            <a:off x="4000500" y="3572802"/>
            <a:ext cx="0" cy="2705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3CFCD39-A990-4DFC-AA76-004CA55B4739}"/>
              </a:ext>
            </a:extLst>
          </p:cNvPr>
          <p:cNvCxnSpPr/>
          <p:nvPr/>
        </p:nvCxnSpPr>
        <p:spPr>
          <a:xfrm>
            <a:off x="6029325" y="3572802"/>
            <a:ext cx="0" cy="2705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2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75FF65-E34A-4EE8-A0B8-FE19C95621D7}"/>
              </a:ext>
            </a:extLst>
          </p:cNvPr>
          <p:cNvSpPr txBox="1"/>
          <p:nvPr/>
        </p:nvSpPr>
        <p:spPr>
          <a:xfrm>
            <a:off x="1895474" y="2219325"/>
            <a:ext cx="10010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варенье              </a:t>
            </a:r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варене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66ED85E-88A8-4115-B88B-28D5B1955B48}"/>
              </a:ext>
            </a:extLst>
          </p:cNvPr>
          <p:cNvCxnSpPr>
            <a:cxnSpLocks/>
          </p:cNvCxnSpPr>
          <p:nvPr/>
        </p:nvCxnSpPr>
        <p:spPr>
          <a:xfrm>
            <a:off x="6900861" y="2600325"/>
            <a:ext cx="2476500" cy="47625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56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75FF65-E34A-4EE8-A0B8-FE19C95621D7}"/>
              </a:ext>
            </a:extLst>
          </p:cNvPr>
          <p:cNvSpPr txBox="1"/>
          <p:nvPr/>
        </p:nvSpPr>
        <p:spPr>
          <a:xfrm>
            <a:off x="1828799" y="1362074"/>
            <a:ext cx="10010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варенье</a:t>
            </a:r>
          </a:p>
        </p:txBody>
      </p:sp>
      <p:pic>
        <p:nvPicPr>
          <p:cNvPr id="4" name="Рисунок 3" descr="Флажок со сплошной заливкой">
            <a:extLst>
              <a:ext uri="{FF2B5EF4-FFF2-40B4-BE49-F238E27FC236}">
                <a16:creationId xmlns:a16="http://schemas.microsoft.com/office/drawing/2014/main" id="{1AB19D0F-081A-4779-B1EF-CF3057DD0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0100" y="1412705"/>
            <a:ext cx="914400" cy="914400"/>
          </a:xfrm>
          <a:prstGeom prst="rect">
            <a:avLst/>
          </a:prstGeom>
        </p:spPr>
      </p:pic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26FE0259-A084-471F-A206-573C6FFB0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2444144"/>
            <a:ext cx="5729287" cy="42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721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7EC2C1-9A44-4E48-B9B1-66B7E2EA4A17}"/>
              </a:ext>
            </a:extLst>
          </p:cNvPr>
          <p:cNvSpPr txBox="1"/>
          <p:nvPr/>
        </p:nvSpPr>
        <p:spPr>
          <a:xfrm>
            <a:off x="1362075" y="1389787"/>
            <a:ext cx="6096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Сегодня я узнал…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Было трудно…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выполнял задания…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понял что…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Теперь я могу…</a:t>
            </a:r>
          </a:p>
          <a:p>
            <a:pPr marL="800100" indent="-342900" algn="l">
              <a:buFont typeface="Wingdings" panose="05000000000000000000" pitchFamily="2" charset="2"/>
              <a:buChar char="§"/>
            </a:pPr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 научился…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24A4E96D-301C-402F-9894-EB527C62A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39" b="95313" l="9961" r="89844">
                        <a14:foregroundMark x1="75391" y1="7617" x2="55078" y2="18555"/>
                        <a14:foregroundMark x1="21680" y1="34961" x2="41406" y2="67188"/>
                        <a14:foregroundMark x1="41406" y1="67188" x2="44336" y2="89063"/>
                        <a14:foregroundMark x1="48548" y1="83203" x2="48635" y2="83082"/>
                        <a14:foregroundMark x1="48408" y1="83398" x2="48548" y2="83203"/>
                        <a14:foregroundMark x1="47987" y1="83984" x2="48408" y2="83398"/>
                        <a14:foregroundMark x1="47846" y1="84180" x2="47987" y2="83984"/>
                        <a14:foregroundMark x1="44336" y1="89063" x2="47846" y2="84180"/>
                        <a14:foregroundMark x1="61914" y1="90820" x2="49609" y2="49414"/>
                        <a14:foregroundMark x1="60156" y1="67383" x2="78320" y2="46094"/>
                        <a14:foregroundMark x1="40430" y1="38281" x2="44922" y2="60352"/>
                        <a14:foregroundMark x1="44922" y1="60352" x2="44727" y2="60352"/>
                        <a14:foregroundMark x1="35938" y1="75781" x2="23242" y2="48828"/>
                        <a14:foregroundMark x1="41602" y1="94141" x2="44727" y2="92383"/>
                        <a14:foregroundMark x1="65430" y1="95313" x2="60938" y2="86133"/>
                        <a14:foregroundMark x1="60938" y1="86133" x2="60938" y2="86133"/>
                        <a14:foregroundMark x1="42578" y1="62891" x2="58203" y2="55078"/>
                        <a14:foregroundMark x1="20508" y1="41211" x2="21680" y2="51563"/>
                        <a14:foregroundMark x1="21680" y1="51563" x2="23047" y2="55078"/>
                        <a14:foregroundMark x1="19531" y1="35156" x2="20313" y2="43750"/>
                        <a14:foregroundMark x1="73438" y1="2539" x2="73438" y2="2539"/>
                        <a14:backgroundMark x1="19727" y1="29492" x2="19727" y2="29492"/>
                        <a14:backgroundMark x1="48633" y1="83398" x2="48633" y2="83398"/>
                        <a14:backgroundMark x1="48242" y1="83398" x2="48242" y2="83398"/>
                        <a14:backgroundMark x1="48242" y1="83984" x2="48242" y2="83984"/>
                        <a14:backgroundMark x1="48828" y1="83203" x2="48828" y2="83203"/>
                        <a14:backgroundMark x1="49219" y1="83984" x2="48242" y2="82031"/>
                        <a14:backgroundMark x1="48438" y1="84180" x2="48438" y2="84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2343150"/>
            <a:ext cx="37719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42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302</TotalTime>
  <Words>206</Words>
  <Application>Microsoft Office PowerPoint</Application>
  <PresentationFormat>Широкоэкранный</PresentationFormat>
  <Paragraphs>46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Trebuchet MS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Воронцова</dc:creator>
  <cp:lastModifiedBy>Кристина Воронцова</cp:lastModifiedBy>
  <cp:revision>62</cp:revision>
  <dcterms:created xsi:type="dcterms:W3CDTF">2024-09-18T17:53:21Z</dcterms:created>
  <dcterms:modified xsi:type="dcterms:W3CDTF">2025-02-04T20:36:12Z</dcterms:modified>
</cp:coreProperties>
</file>